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-62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5206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145961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84203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385828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accent1"/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8703431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536967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005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697180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66814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4515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91926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963728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58248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91761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47526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32895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81596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0317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  <a:alpha val="7000"/>
                </a:schemeClr>
              </a:gs>
              <a:gs pos="69000">
                <a:schemeClr val="accent1">
                  <a:lumMod val="60000"/>
                  <a:lumOff val="40000"/>
                  <a:alpha val="0"/>
                </a:schemeClr>
              </a:gs>
              <a:gs pos="36000">
                <a:schemeClr val="accent1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8713"/>
          <a:stretch/>
        </p:blipFill>
        <p:spPr>
          <a:xfrm>
            <a:off x="8000197" y="0"/>
            <a:ext cx="1603387" cy="1143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4199"/>
          <a:stretch/>
        </p:blipFill>
        <p:spPr>
          <a:xfrm>
            <a:off x="8609012" y="6092866"/>
            <a:ext cx="993734" cy="76513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013296A8-3DA0-4406-9510-AF6036818FBB}" type="datetimeFigureOut">
              <a:rPr lang="ru-RU" smtClean="0"/>
              <a:pPr/>
              <a:t>30.11.2020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D78839-4964-48FE-8B8A-E7190A43C6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636988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  <p:sldLayoutId id="2147483817" r:id="rId13"/>
    <p:sldLayoutId id="2147483818" r:id="rId14"/>
    <p:sldLayoutId id="2147483819" r:id="rId15"/>
    <p:sldLayoutId id="2147483820" r:id="rId16"/>
    <p:sldLayoutId id="214748382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0%B1%D1%89%D0%B5%D1%81%D1%82%D0%B2%D0%BE" TargetMode="External"/><Relationship Id="rId2" Type="http://schemas.openxmlformats.org/officeDocument/2006/relationships/hyperlink" Target="https://ru.wikipedia.org/wiki/%D0%A1%D1%83%D0%B1%D1%8A%D0%B5%D0%BA%D1%82_(%D1%84%D0%B8%D0%BB%D0%BE%D1%81%D0%BE%D1%84%D0%B8%D1%8F)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hyperlink" Target="https://ru.wikipedia.org/wiki/%D0%9D%D0%B0%D1%83%D0%BA%D0%B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546" y="1447800"/>
            <a:ext cx="11771291" cy="4296177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Авторитет учителя физической культуры, стиль деятельности и руководства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2067016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02934" y="104988"/>
            <a:ext cx="9404723" cy="140053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FFFF00"/>
                </a:solidFill>
              </a:rPr>
              <a:t>Индивидуальные стили педагогической деятельности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9109" y="1505518"/>
            <a:ext cx="6590489" cy="494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1147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91643" y="364524"/>
            <a:ext cx="8018272" cy="6013704"/>
          </a:xfrm>
        </p:spPr>
      </p:pic>
    </p:spTree>
    <p:extLst>
      <p:ext uri="{BB962C8B-B14F-4D97-AF65-F5344CB8AC3E}">
        <p14:creationId xmlns:p14="http://schemas.microsoft.com/office/powerpoint/2010/main" xmlns="" val="41461822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35616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61812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16688" y="385293"/>
            <a:ext cx="6168980" cy="61689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44458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231819"/>
            <a:ext cx="11320348" cy="2245885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sz="2000" dirty="0">
                <a:solidFill>
                  <a:schemeClr val="tx1"/>
                </a:solidFill>
              </a:rPr>
              <a:t>Авторитет заключается в признании за </a:t>
            </a:r>
            <a:r>
              <a:rPr lang="ru-RU" sz="2000" dirty="0">
                <a:solidFill>
                  <a:schemeClr val="tx1"/>
                </a:solidFill>
                <a:hlinkClick r:id="rId2" tooltip="Субъект (философия)"/>
              </a:rPr>
              <a:t>субъектом</a:t>
            </a:r>
            <a:r>
              <a:rPr lang="ru-RU" sz="2000" dirty="0">
                <a:solidFill>
                  <a:schemeClr val="tx1"/>
                </a:solidFill>
              </a:rPr>
              <a:t> (носителем) выдающихся достижений, знаний, умений, навыков, способностей, его особого положения в </a:t>
            </a:r>
            <a:r>
              <a:rPr lang="ru-RU" sz="2000" dirty="0">
                <a:solidFill>
                  <a:schemeClr val="tx1"/>
                </a:solidFill>
                <a:hlinkClick r:id="rId3" tooltip="Общество"/>
              </a:rPr>
              <a:t>обществе</a:t>
            </a:r>
            <a:r>
              <a:rPr lang="ru-RU" sz="2000" dirty="0">
                <a:solidFill>
                  <a:schemeClr val="tx1"/>
                </a:solidFill>
              </a:rPr>
              <a:t>, их значимости для человечества, для того или иного объекта, сферы социальной жизни, </a:t>
            </a:r>
            <a:r>
              <a:rPr lang="ru-RU" sz="2000" dirty="0">
                <a:solidFill>
                  <a:schemeClr val="tx1"/>
                </a:solidFill>
                <a:hlinkClick r:id="rId4" tooltip="Наука"/>
              </a:rPr>
              <a:t>науки</a:t>
            </a:r>
            <a:r>
              <a:rPr lang="ru-RU" sz="2000" dirty="0">
                <a:solidFill>
                  <a:schemeClr val="tx1"/>
                </a:solidFill>
              </a:rPr>
              <a:t>, и базирующемся на этом ненасильственном влиянии его носителя на тот или иной объект, обуславливающем определённую исторически изменяющуюся форму подчинения действий и мыслей людей положениям и нормам, вытекающим из установок </a:t>
            </a:r>
            <a:r>
              <a:rPr lang="ru-RU" sz="2000" dirty="0" smtClean="0">
                <a:solidFill>
                  <a:schemeClr val="tx1"/>
                </a:solidFill>
              </a:rPr>
              <a:t>субъекта.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4702" y="2567487"/>
            <a:ext cx="4991983" cy="374398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11207" y="2593614"/>
            <a:ext cx="6155252" cy="3743987"/>
          </a:xfrm>
        </p:spPr>
      </p:pic>
    </p:spTree>
    <p:extLst>
      <p:ext uri="{BB962C8B-B14F-4D97-AF65-F5344CB8AC3E}">
        <p14:creationId xmlns:p14="http://schemas.microsoft.com/office/powerpoint/2010/main" xmlns="" val="42830469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0518" y="1068946"/>
            <a:ext cx="3707640" cy="2463521"/>
          </a:xfrm>
        </p:spPr>
      </p:pic>
      <p:sp>
        <p:nvSpPr>
          <p:cNvPr id="5" name="TextBox 4"/>
          <p:cNvSpPr txBox="1"/>
          <p:nvPr/>
        </p:nvSpPr>
        <p:spPr>
          <a:xfrm>
            <a:off x="250518" y="238165"/>
            <a:ext cx="3707640" cy="707886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Авторитет профессионала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4568" y="632354"/>
            <a:ext cx="4727432" cy="291182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64567" y="44154"/>
            <a:ext cx="4727433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мудрости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7850" y="1503431"/>
            <a:ext cx="3067026" cy="2041763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06799" y="530552"/>
            <a:ext cx="3009127" cy="83099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должности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1557" y="4165943"/>
            <a:ext cx="3685861" cy="258010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967382" y="3618372"/>
            <a:ext cx="4743980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Нравственный авторитет</a:t>
            </a:r>
            <a:endParaRPr lang="ru-RU" sz="24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69854" y="4165943"/>
            <a:ext cx="3898123" cy="255837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769854" y="3618372"/>
            <a:ext cx="3898123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дружбы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6912685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7047" y="1416676"/>
            <a:ext cx="5112913" cy="4390313"/>
          </a:xfrm>
        </p:spPr>
      </p:pic>
      <p:sp>
        <p:nvSpPr>
          <p:cNvPr id="5" name="TextBox 4"/>
          <p:cNvSpPr txBox="1"/>
          <p:nvPr/>
        </p:nvSpPr>
        <p:spPr>
          <a:xfrm>
            <a:off x="515155" y="334851"/>
            <a:ext cx="4816698" cy="830997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уступчивости (доброты)</a:t>
            </a:r>
            <a:endParaRPr lang="ru-RU" sz="2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078" y="2009103"/>
            <a:ext cx="5843749" cy="430154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40078" y="1416676"/>
            <a:ext cx="5702423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подавления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2814141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0623" y="759852"/>
            <a:ext cx="5768662" cy="576866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47511" y="128789"/>
            <a:ext cx="5434885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чванства</a:t>
            </a:r>
            <a:endParaRPr lang="ru-RU" sz="2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76813" y="2125014"/>
            <a:ext cx="5265245" cy="346354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85175" y="1468192"/>
            <a:ext cx="5048519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резонёрства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492823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841" y="133150"/>
            <a:ext cx="6394013" cy="270742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09841" y="2727146"/>
            <a:ext cx="6426557" cy="38559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 rot="16200000">
            <a:off x="-536807" y="3060111"/>
            <a:ext cx="5343947" cy="461665"/>
          </a:xfrm>
          <a:prstGeom prst="rect">
            <a:avLst/>
          </a:prstGeom>
          <a:noFill/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Авторитет педантизма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872193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5909"/>
            <a:ext cx="12192000" cy="149394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</p:spPr>
        <p:txBody>
          <a:bodyPr/>
          <a:lstStyle/>
          <a:p>
            <a:pPr algn="ctr"/>
            <a:r>
              <a:rPr lang="ru-RU" sz="4000" dirty="0">
                <a:solidFill>
                  <a:srgbClr val="FFFF00"/>
                </a:solidFill>
              </a:rPr>
              <a:t>Стили педагогической деятельности дифференцируются в основном на три вида:</a:t>
            </a:r>
            <a:r>
              <a:rPr lang="ru-RU" sz="4000" dirty="0"/>
              <a:t/>
            </a:r>
            <a:br>
              <a:rPr lang="ru-RU" sz="4000" dirty="0"/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2462" y="1609858"/>
            <a:ext cx="11827076" cy="478576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FFFF00"/>
                </a:solidFill>
              </a:rPr>
              <a:t>1.Демократический </a:t>
            </a:r>
            <a:r>
              <a:rPr lang="ru-RU" sz="1800" dirty="0" smtClean="0"/>
              <a:t>.</a:t>
            </a:r>
            <a:r>
              <a:rPr lang="ru-RU" sz="1800" dirty="0"/>
              <a:t> Руководитель демократического стиля всегда выясняет мнение коллектива по важным производственным вопросам, принимает коллегиальные решения. Регулярно и своевременно проводится информирование членов коллектива по важным для них вопросам. Общение с подчиненными проходит в форме просьб, пожеланий, рекомендаций, советов, поощрений за качественную и оперативную работу, доброжелательно и вежливо; по необходимости применяются приказы. Руководитель стимулирует благоприятный психологический климат в коллективе, отстаивает интересы подчиненных.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24084" y="3606916"/>
            <a:ext cx="4950215" cy="265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662705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278" y="365786"/>
            <a:ext cx="11208891" cy="6202439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2.Авторитарный.</a:t>
            </a:r>
            <a:r>
              <a:rPr lang="ru-RU" dirty="0"/>
              <a:t> Характеризуется стремлением руководителя полагаться на жесткие приказы и распоряжения, не допускающие каких-либо возражений или собственного мнения </a:t>
            </a:r>
            <a:r>
              <a:rPr lang="ru-RU" dirty="0" smtClean="0"/>
              <a:t>подчиненных. Авторитарный </a:t>
            </a:r>
            <a:r>
              <a:rPr lang="ru-RU" dirty="0"/>
              <a:t>стиль управления может быть эффективен в экстремальных ситуациях или в условиях низкой трудовой дисциплины. Однако он несет опасность перерастания в командно-административное руководство, как правило, приводящее к различным формам злоупотребления властью.</a:t>
            </a:r>
          </a:p>
          <a:p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19545" y="2606016"/>
            <a:ext cx="5720356" cy="3691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43196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8644" y="321972"/>
            <a:ext cx="10036974" cy="6106732"/>
          </a:xfr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r>
              <a:rPr lang="ru-RU" b="1" dirty="0" smtClean="0">
                <a:solidFill>
                  <a:srgbClr val="FFFF00"/>
                </a:solidFill>
              </a:rPr>
              <a:t>3.Либеральный.</a:t>
            </a:r>
            <a:r>
              <a:rPr lang="ru-RU" b="1" dirty="0"/>
              <a:t> </a:t>
            </a:r>
            <a:r>
              <a:rPr lang="ru-RU" dirty="0" smtClean="0"/>
              <a:t>Стиль</a:t>
            </a:r>
            <a:r>
              <a:rPr lang="ru-RU" dirty="0"/>
              <a:t> руководства характеризуется тем, что подчиненные имеют свободу принимать собственные решения. Им предоставляется почти полная свобода в определении своих целей и в контроле за своей работой.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89558" y="1629857"/>
            <a:ext cx="6635146" cy="44986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392002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EE5818"/>
      </a:dk2>
      <a:lt2>
        <a:srgbClr val="EBEBEB"/>
      </a:lt2>
      <a:accent1>
        <a:srgbClr val="F5A408"/>
      </a:accent1>
      <a:accent2>
        <a:srgbClr val="FA731A"/>
      </a:accent2>
      <a:accent3>
        <a:srgbClr val="AB9281"/>
      </a:accent3>
      <a:accent4>
        <a:srgbClr val="A18CD0"/>
      </a:accent4>
      <a:accent5>
        <a:srgbClr val="8EBBD2"/>
      </a:accent5>
      <a:accent6>
        <a:srgbClr val="ACC995"/>
      </a:accent6>
      <a:hlink>
        <a:srgbClr val="FAC96A"/>
      </a:hlink>
      <a:folHlink>
        <a:srgbClr val="FCDB9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04000"/>
                <a:satMod val="128000"/>
                <a:lumMod val="10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68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42000"/>
                <a:hueMod val="42000"/>
                <a:satMod val="124000"/>
                <a:lumMod val="62000"/>
              </a:schemeClr>
              <a:schemeClr val="phClr">
                <a:tint val="96000"/>
                <a:satMod val="13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5A2F9111-B2DB-470C-BA56-608F9B658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75</TotalTime>
  <Words>183</Words>
  <Application>Microsoft Office PowerPoint</Application>
  <PresentationFormat>Произвольный</PresentationFormat>
  <Paragraphs>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Ион</vt:lpstr>
      <vt:lpstr>Авторитет учителя физической культуры, стиль деятельности и руководства</vt:lpstr>
      <vt:lpstr>Авторитет заключается в признании за субъектом (носителем) выдающихся достижений, знаний, умений, навыков, способностей, его особого положения в обществе, их значимости для человечества, для того или иного объекта, сферы социальной жизни, науки, и базирующемся на этом ненасильственном влиянии его носителя на тот или иной объект, обуславливающем определённую исторически изменяющуюся форму подчинения действий и мыслей людей положениям и нормам, вытекающим из установок субъекта.</vt:lpstr>
      <vt:lpstr>Слайд 3</vt:lpstr>
      <vt:lpstr>Слайд 4</vt:lpstr>
      <vt:lpstr>Слайд 5</vt:lpstr>
      <vt:lpstr>Слайд 6</vt:lpstr>
      <vt:lpstr>Стили педагогической деятельности дифференцируются в основном на три вида: </vt:lpstr>
      <vt:lpstr>Слайд 8</vt:lpstr>
      <vt:lpstr>Слайд 9</vt:lpstr>
      <vt:lpstr>Индивидуальные стили педагогической деятельности </vt:lpstr>
      <vt:lpstr>Слайд 11</vt:lpstr>
      <vt:lpstr>Слайд 12</vt:lpstr>
      <vt:lpstr>Слайд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Авторитет учителя физической культуры, стиль деятельности и руководства</dc:title>
  <dc:creator>Пользователь</dc:creator>
  <cp:lastModifiedBy>Glebov</cp:lastModifiedBy>
  <cp:revision>9</cp:revision>
  <dcterms:created xsi:type="dcterms:W3CDTF">2020-09-15T14:20:03Z</dcterms:created>
  <dcterms:modified xsi:type="dcterms:W3CDTF">2020-11-30T15:21:13Z</dcterms:modified>
</cp:coreProperties>
</file>